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4"/>
  </p:sldMasterIdLst>
  <p:sldIdLst>
    <p:sldId id="257" r:id="rId5"/>
    <p:sldId id="258" r:id="rId6"/>
    <p:sldId id="265" r:id="rId7"/>
    <p:sldId id="259" r:id="rId8"/>
    <p:sldId id="266" r:id="rId9"/>
    <p:sldId id="260" r:id="rId10"/>
    <p:sldId id="261" r:id="rId11"/>
    <p:sldId id="262" r:id="rId12"/>
    <p:sldId id="263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626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11/20/25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4171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11/20/25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6445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272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2149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3109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11/20/25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0951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11/20/25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849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11/20/25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476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11/20/25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4393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907D986-8816-4272-A432-0437A28A9828}" type="datetime1">
              <a:rPr lang="en-US" smtClean="0"/>
              <a:t>11/20/25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460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11/20/25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3210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35750" y="3792354"/>
            <a:ext cx="6253317" cy="1880295"/>
          </a:xfrm>
        </p:spPr>
        <p:txBody>
          <a:bodyPr>
            <a:normAutofit/>
          </a:bodyPr>
          <a:lstStyle/>
          <a:p>
            <a:r>
              <a:rPr lang="en-US" sz="3600" dirty="0"/>
              <a:t>Smart Stock: Inventory Optimization for Retail Stores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7883087"/>
            <a:ext cx="6269347" cy="539017"/>
          </a:xfrm>
        </p:spPr>
        <p:txBody>
          <a:bodyPr>
            <a:normAutofit fontScale="92500" lnSpcReduction="10000"/>
          </a:bodyPr>
          <a:lstStyle/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01013-459B-0E3B-C2C6-56D1D8FA3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Importance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5C6800-5211-5AD6-E779-04388EA28190}"/>
              </a:ext>
            </a:extLst>
          </p:cNvPr>
          <p:cNvSpPr txBox="1"/>
          <p:nvPr/>
        </p:nvSpPr>
        <p:spPr>
          <a:xfrm>
            <a:off x="1222408" y="2088682"/>
            <a:ext cx="99332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Key Observations:</a:t>
            </a:r>
          </a:p>
          <a:p>
            <a:r>
              <a:rPr lang="en-US" b="1" dirty="0"/>
              <a:t>rolling_mean_7</a:t>
            </a:r>
            <a:r>
              <a:rPr lang="en-US" dirty="0"/>
              <a:t> is the most impactful feature (captures weekly pattern)</a:t>
            </a:r>
          </a:p>
          <a:p>
            <a:r>
              <a:rPr lang="en-US" dirty="0"/>
              <a:t>Lag features (lag1, lag7) also strongly influence predictions</a:t>
            </a:r>
          </a:p>
          <a:p>
            <a:r>
              <a:rPr lang="en-US" dirty="0"/>
              <a:t>Store ID, Product ID, Month &amp; Day contribute moderately</a:t>
            </a:r>
          </a:p>
          <a:p>
            <a:r>
              <a:rPr lang="en-US" dirty="0"/>
              <a:t>Promotion impact is very low in this dataset</a:t>
            </a:r>
          </a:p>
        </p:txBody>
      </p:sp>
    </p:spTree>
    <p:extLst>
      <p:ext uri="{BB962C8B-B14F-4D97-AF65-F5344CB8AC3E}">
        <p14:creationId xmlns:p14="http://schemas.microsoft.com/office/powerpoint/2010/main" val="1228155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A1C7-CF2E-350C-89C4-96FB3FDF7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&amp; 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2A08F-EF81-FB0A-83F9-B07D1B244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Smar </a:t>
            </a:r>
            <a:r>
              <a:rPr lang="en-US" b="1" dirty="0" err="1"/>
              <a:t>tStock</a:t>
            </a:r>
            <a:r>
              <a:rPr lang="en-US" b="1" dirty="0"/>
              <a:t> – Inventory Optimization Using Machine Learning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 Dataset used: </a:t>
            </a:r>
            <a:r>
              <a:rPr lang="en-US" altLang="en-US" sz="2000" b="1" dirty="0">
                <a:solidFill>
                  <a:schemeClr val="tx1"/>
                </a:solidFill>
                <a:latin typeface="Arial" panose="020B0604020202020204" pitchFamily="34" charset="0"/>
              </a:rPr>
              <a:t>Retail Store Inventory Forecasting Dataset (Kaggle)</a:t>
            </a:r>
            <a:endParaRPr lang="en-US" altLang="en-US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 Includes: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 Date, Store ID, Product ID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 Inventory Levels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 Units Sold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 Promotions, Weather, Pricing, Seasonality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 Goal: </a:t>
            </a:r>
            <a:r>
              <a:rPr lang="en-US" altLang="en-US" sz="2000" b="1" dirty="0">
                <a:solidFill>
                  <a:schemeClr val="tx1"/>
                </a:solidFill>
                <a:latin typeface="Arial" panose="020B0604020202020204" pitchFamily="34" charset="0"/>
              </a:rPr>
              <a:t>Predict future units sold</a:t>
            </a: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 to maintain optimal inventory levels.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 My task: </a:t>
            </a:r>
            <a:r>
              <a:rPr lang="en-US" altLang="en-US" sz="2000" b="1" dirty="0">
                <a:solidFill>
                  <a:schemeClr val="tx1"/>
                </a:solidFill>
                <a:latin typeface="Arial" panose="020B0604020202020204" pitchFamily="34" charset="0"/>
              </a:rPr>
              <a:t>Train + test machine learning model</a:t>
            </a: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 to forecast daily sales.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846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8B05F-76FA-ECAF-B019-873E70412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Technologies, Libraries &amp; Models Used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C1A0B5-5C05-5FD0-15DA-080B46856951}"/>
              </a:ext>
            </a:extLst>
          </p:cNvPr>
          <p:cNvSpPr txBox="1"/>
          <p:nvPr/>
        </p:nvSpPr>
        <p:spPr>
          <a:xfrm>
            <a:off x="981777" y="2088682"/>
            <a:ext cx="1068404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Python Libraries Used</a:t>
            </a:r>
          </a:p>
          <a:p>
            <a:r>
              <a:rPr lang="en-US" b="1" dirty="0"/>
              <a:t>Pandas</a:t>
            </a:r>
            <a:r>
              <a:rPr lang="en-US" dirty="0"/>
              <a:t> – For loading CSV, cleaning data, merging tables, handling dates, and preparing features.</a:t>
            </a:r>
          </a:p>
          <a:p>
            <a:r>
              <a:rPr lang="en-US" b="1" dirty="0"/>
              <a:t>NumPy</a:t>
            </a:r>
            <a:r>
              <a:rPr lang="en-US" dirty="0"/>
              <a:t> – For numerical operations, arrays, and mathematical calculations.</a:t>
            </a:r>
          </a:p>
          <a:p>
            <a:r>
              <a:rPr lang="en-US" b="1" dirty="0"/>
              <a:t>Matplotlib</a:t>
            </a:r>
            <a:r>
              <a:rPr lang="en-US" dirty="0"/>
              <a:t> – Used to plot graphs such as demand forecasts, inventory levels, and error comparison.</a:t>
            </a:r>
          </a:p>
          <a:p>
            <a:r>
              <a:rPr lang="en-US" b="1" dirty="0"/>
              <a:t>Scikit-Learn</a:t>
            </a:r>
            <a:endParaRPr lang="en-US" dirty="0"/>
          </a:p>
          <a:p>
            <a:pPr lvl="1"/>
            <a:r>
              <a:rPr lang="en-US" b="1" dirty="0"/>
              <a:t>RandomForestRegressor</a:t>
            </a:r>
            <a:r>
              <a:rPr lang="en-US" dirty="0"/>
              <a:t> – Machine learning model used for predicting demand.</a:t>
            </a:r>
          </a:p>
          <a:p>
            <a:pPr lvl="1"/>
            <a:r>
              <a:rPr lang="en-US" b="1" dirty="0"/>
              <a:t>Grid </a:t>
            </a:r>
            <a:r>
              <a:rPr lang="en-US" b="1" dirty="0" err="1"/>
              <a:t>SearchCV</a:t>
            </a:r>
            <a:r>
              <a:rPr lang="en-US" dirty="0"/>
              <a:t> – Used for hyperparameter tuning and finding the best model settings.</a:t>
            </a:r>
          </a:p>
          <a:p>
            <a:pPr lvl="1"/>
            <a:r>
              <a:rPr lang="en-US" b="1" dirty="0" err="1"/>
              <a:t>train_test_split</a:t>
            </a:r>
            <a:r>
              <a:rPr lang="en-US" dirty="0"/>
              <a:t> – Splitting dataset into training and testing sets.</a:t>
            </a:r>
          </a:p>
          <a:p>
            <a:pPr lvl="1"/>
            <a:r>
              <a:rPr lang="en-US" b="1" dirty="0"/>
              <a:t>Evaluation metrics:</a:t>
            </a:r>
            <a:r>
              <a:rPr lang="en-US" dirty="0"/>
              <a:t> MAE, MSE, RMSE to measure forecast accuracy.</a:t>
            </a:r>
            <a:br>
              <a:rPr lang="en-US" dirty="0"/>
            </a:br>
            <a:r>
              <a:rPr lang="en-US" b="1" dirty="0"/>
              <a:t>DATASET</a:t>
            </a:r>
            <a:r>
              <a:rPr lang="en-US" dirty="0"/>
              <a:t>:-</a:t>
            </a:r>
            <a:r>
              <a:rPr lang="en-US" dirty="0">
                <a:solidFill>
                  <a:srgbClr val="0070C0"/>
                </a:solidFill>
              </a:rPr>
              <a:t>https://www.kaggle.com/datasets/anirudhchauhan/retail-store-inventory-forecasting-dataset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870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CBAAF-E7A5-08D0-2FB6-BE0809BCF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 the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2CB12E-ECEE-60D1-747C-7BBD30606DF3}"/>
              </a:ext>
            </a:extLst>
          </p:cNvPr>
          <p:cNvSpPr txBox="1"/>
          <p:nvPr/>
        </p:nvSpPr>
        <p:spPr>
          <a:xfrm>
            <a:off x="855044" y="2141925"/>
            <a:ext cx="1009690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Why Train a Prediction Model?</a:t>
            </a:r>
          </a:p>
          <a:p>
            <a:r>
              <a:rPr lang="en-US" dirty="0"/>
              <a:t>Retail stores face challenges </a:t>
            </a:r>
            <a:r>
              <a:rPr lang="en-US" dirty="0" err="1"/>
              <a:t>like:A</a:t>
            </a:r>
            <a:r>
              <a:rPr lang="en-US" dirty="0"/>
              <a:t> stylized pipeline diagram represented visually with icons: data collection → cleaning → training → prediction, flowing as 3D holographic blocks, neon blue theme, no text.”</a:t>
            </a:r>
          </a:p>
          <a:p>
            <a:pPr lvl="1"/>
            <a:r>
              <a:rPr lang="en-US" dirty="0"/>
              <a:t>Overstock → increases holding cost</a:t>
            </a:r>
          </a:p>
          <a:p>
            <a:pPr lvl="1"/>
            <a:r>
              <a:rPr lang="en-US" dirty="0"/>
              <a:t>Stockouts → customer dissatisfaction</a:t>
            </a:r>
          </a:p>
          <a:p>
            <a:r>
              <a:rPr lang="en-US" dirty="0"/>
              <a:t>Need accurate </a:t>
            </a:r>
            <a:r>
              <a:rPr lang="en-US" b="1" dirty="0"/>
              <a:t>sales forecasting</a:t>
            </a:r>
            <a:r>
              <a:rPr lang="en-US" dirty="0"/>
              <a:t> for:</a:t>
            </a:r>
          </a:p>
          <a:p>
            <a:pPr lvl="1"/>
            <a:r>
              <a:rPr lang="en-US" dirty="0"/>
              <a:t>Automatic stock replenishment</a:t>
            </a:r>
          </a:p>
          <a:p>
            <a:pPr lvl="1"/>
            <a:r>
              <a:rPr lang="en-US" dirty="0"/>
              <a:t>Better planning for promotions, holidays, and seasons</a:t>
            </a:r>
          </a:p>
          <a:p>
            <a:r>
              <a:rPr lang="en-US" dirty="0"/>
              <a:t>ML model predicts </a:t>
            </a:r>
            <a:r>
              <a:rPr lang="en-US" b="1" dirty="0"/>
              <a:t>daily product demand</a:t>
            </a:r>
            <a:r>
              <a:rPr lang="en-US" dirty="0"/>
              <a:t> using historical patterns.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165FAF-E7A2-CBE8-0D42-011ACB8AAE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090" y="3444366"/>
            <a:ext cx="3311090" cy="184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730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EDFB-0C6C-CBBD-9E0A-979AA5F8A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Machine Learning Model Used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B6D27A-602A-A9D2-5EA3-2C5998E9C25F}"/>
              </a:ext>
            </a:extLst>
          </p:cNvPr>
          <p:cNvSpPr txBox="1"/>
          <p:nvPr/>
        </p:nvSpPr>
        <p:spPr>
          <a:xfrm>
            <a:off x="1212783" y="2136808"/>
            <a:ext cx="1063591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Random Forest Regressor (RFR)</a:t>
            </a:r>
          </a:p>
          <a:p>
            <a:r>
              <a:rPr lang="en-US" dirty="0"/>
              <a:t>A powerful </a:t>
            </a:r>
            <a:r>
              <a:rPr lang="en-US" b="1" dirty="0"/>
              <a:t>ensemble learning model</a:t>
            </a:r>
            <a:r>
              <a:rPr lang="en-US" dirty="0"/>
              <a:t> that combines multiple decision trees.</a:t>
            </a:r>
          </a:p>
          <a:p>
            <a:r>
              <a:rPr lang="en-US" dirty="0"/>
              <a:t>Works well for </a:t>
            </a:r>
            <a:r>
              <a:rPr lang="en-US" b="1" dirty="0"/>
              <a:t>non-linear retail data</a:t>
            </a:r>
            <a:r>
              <a:rPr lang="en-US" dirty="0"/>
              <a:t> with price, seasonality, discounts, region, store type, etc.</a:t>
            </a:r>
          </a:p>
          <a:p>
            <a:r>
              <a:rPr lang="en-US" dirty="0"/>
              <a:t>Helps in predicting:</a:t>
            </a:r>
          </a:p>
          <a:p>
            <a:pPr lvl="1"/>
            <a:r>
              <a:rPr lang="en-US" b="1" dirty="0"/>
              <a:t>Demand Forecast</a:t>
            </a:r>
            <a:endParaRPr lang="en-US" dirty="0"/>
          </a:p>
          <a:p>
            <a:pPr lvl="1"/>
            <a:r>
              <a:rPr lang="en-US" b="1" dirty="0"/>
              <a:t>Optimal Inventory Level</a:t>
            </a:r>
            <a:endParaRPr lang="en-US" dirty="0"/>
          </a:p>
          <a:p>
            <a:pPr lvl="1"/>
            <a:r>
              <a:rPr lang="en-US" b="1" dirty="0"/>
              <a:t>Out-of-stock risk</a:t>
            </a:r>
            <a:endParaRPr lang="en-US" dirty="0"/>
          </a:p>
          <a:p>
            <a:pPr lvl="1"/>
            <a:r>
              <a:rPr lang="en-US" b="1" dirty="0"/>
              <a:t>Overstock alerts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659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8D1EE-C3F3-204A-34E5-EA89CCAFA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783649"/>
          </a:xfrm>
        </p:spPr>
        <p:txBody>
          <a:bodyPr/>
          <a:lstStyle/>
          <a:p>
            <a:r>
              <a:rPr lang="en-US" dirty="0"/>
              <a:t>Data Preprocessing Steps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1EBFD7-E4C3-3E6D-B832-963197D781D5}"/>
              </a:ext>
            </a:extLst>
          </p:cNvPr>
          <p:cNvSpPr txBox="1"/>
          <p:nvPr/>
        </p:nvSpPr>
        <p:spPr>
          <a:xfrm>
            <a:off x="1376413" y="2079057"/>
            <a:ext cx="87012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Transforming Raw Data into Model-Ready Format</a:t>
            </a:r>
          </a:p>
          <a:p>
            <a:r>
              <a:rPr lang="en-US" dirty="0"/>
              <a:t>Converted Date column → datetime &amp; sorted chronologically</a:t>
            </a:r>
          </a:p>
          <a:p>
            <a:r>
              <a:rPr lang="en-US" dirty="0"/>
              <a:t>Filled missing values using </a:t>
            </a:r>
            <a:r>
              <a:rPr lang="en-US" b="1" dirty="0"/>
              <a:t>forward-fill (</a:t>
            </a:r>
            <a:r>
              <a:rPr lang="en-US" b="1" dirty="0" err="1"/>
              <a:t>ffill</a:t>
            </a:r>
            <a:r>
              <a:rPr lang="en-US" b="1" dirty="0"/>
              <a:t>)</a:t>
            </a:r>
            <a:endParaRPr lang="en-US" dirty="0"/>
          </a:p>
          <a:p>
            <a:r>
              <a:rPr lang="en-US" dirty="0"/>
              <a:t>Created new time-series features:</a:t>
            </a:r>
          </a:p>
          <a:p>
            <a:pPr lvl="1"/>
            <a:r>
              <a:rPr lang="en-US" b="1" dirty="0"/>
              <a:t>Lag 1-day sales (sales_lag1)</a:t>
            </a:r>
            <a:endParaRPr lang="en-US" dirty="0"/>
          </a:p>
          <a:p>
            <a:pPr lvl="1"/>
            <a:r>
              <a:rPr lang="en-US" b="1" dirty="0"/>
              <a:t>Lag 7-day sales (sales_lag7)</a:t>
            </a:r>
            <a:endParaRPr lang="en-US" dirty="0"/>
          </a:p>
          <a:p>
            <a:pPr lvl="1"/>
            <a:r>
              <a:rPr lang="en-US" b="1" dirty="0"/>
              <a:t>7-day rolling average</a:t>
            </a:r>
            <a:endParaRPr lang="en-US" dirty="0"/>
          </a:p>
          <a:p>
            <a:r>
              <a:rPr lang="en-US" dirty="0"/>
              <a:t>Extracted date-based features:</a:t>
            </a:r>
          </a:p>
          <a:p>
            <a:pPr lvl="1"/>
            <a:r>
              <a:rPr lang="en-US" dirty="0"/>
              <a:t>Day of Week</a:t>
            </a:r>
          </a:p>
          <a:p>
            <a:pPr lvl="1"/>
            <a:r>
              <a:rPr lang="en-US" dirty="0"/>
              <a:t>Month</a:t>
            </a:r>
          </a:p>
          <a:p>
            <a:r>
              <a:rPr lang="en-US" dirty="0"/>
              <a:t>Label-encoded </a:t>
            </a:r>
            <a:r>
              <a:rPr lang="en-US" b="1" dirty="0"/>
              <a:t>Store ID</a:t>
            </a:r>
            <a:r>
              <a:rPr lang="en-US" dirty="0"/>
              <a:t>, </a:t>
            </a:r>
            <a:r>
              <a:rPr lang="en-US" b="1" dirty="0"/>
              <a:t>Product ID</a:t>
            </a:r>
            <a:r>
              <a:rPr lang="en-US" dirty="0"/>
              <a:t>, </a:t>
            </a:r>
            <a:r>
              <a:rPr lang="en-US" b="1" dirty="0"/>
              <a:t>Promotion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EAD503-9AEB-D51D-3562-CDEABC802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2952" y="2668604"/>
            <a:ext cx="4321744" cy="2656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010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6F9B3-4A93-2357-73EB-DA0F6B932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Training Approach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736A5B-A5B2-8CEA-9F4F-E7349B0FCD21}"/>
              </a:ext>
            </a:extLst>
          </p:cNvPr>
          <p:cNvSpPr txBox="1"/>
          <p:nvPr/>
        </p:nvSpPr>
        <p:spPr>
          <a:xfrm>
            <a:off x="1451579" y="2098307"/>
            <a:ext cx="944421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Random Forest Regressor</a:t>
            </a:r>
          </a:p>
          <a:p>
            <a:r>
              <a:rPr lang="en-US" dirty="0"/>
              <a:t>Selected ML algorithm: </a:t>
            </a:r>
            <a:r>
              <a:rPr lang="en-US" b="1" dirty="0"/>
              <a:t>RandomForestRegressor</a:t>
            </a:r>
            <a:endParaRPr lang="en-US" dirty="0"/>
          </a:p>
          <a:p>
            <a:r>
              <a:rPr lang="en-US" dirty="0"/>
              <a:t>Dataset split:</a:t>
            </a:r>
          </a:p>
          <a:p>
            <a:pPr lvl="1"/>
            <a:r>
              <a:rPr lang="en-US" b="1" dirty="0"/>
              <a:t>60% Training</a:t>
            </a:r>
            <a:r>
              <a:rPr lang="en-US" dirty="0"/>
              <a:t> (43,440 rows)</a:t>
            </a:r>
          </a:p>
          <a:p>
            <a:pPr lvl="1"/>
            <a:r>
              <a:rPr lang="en-US" b="1" dirty="0"/>
              <a:t>40% Testing</a:t>
            </a:r>
            <a:r>
              <a:rPr lang="en-US" dirty="0"/>
              <a:t> (28,960 rows)</a:t>
            </a:r>
          </a:p>
          <a:p>
            <a:r>
              <a:rPr lang="en-US" dirty="0"/>
              <a:t>Performed </a:t>
            </a:r>
            <a:r>
              <a:rPr lang="en-US" b="1" dirty="0"/>
              <a:t>hyperparameter tuning</a:t>
            </a:r>
            <a:r>
              <a:rPr lang="en-US" dirty="0"/>
              <a:t> using </a:t>
            </a:r>
            <a:r>
              <a:rPr lang="en-US" dirty="0" err="1"/>
              <a:t>GridSearchCV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n_estimators</a:t>
            </a:r>
            <a:r>
              <a:rPr lang="en-US" dirty="0"/>
              <a:t> → 100, 200</a:t>
            </a:r>
          </a:p>
          <a:p>
            <a:pPr lvl="1"/>
            <a:r>
              <a:rPr lang="en-US" dirty="0" err="1"/>
              <a:t>max_depth</a:t>
            </a:r>
            <a:r>
              <a:rPr lang="en-US" dirty="0"/>
              <a:t> → 10, 20, None</a:t>
            </a:r>
          </a:p>
          <a:p>
            <a:pPr lvl="1"/>
            <a:r>
              <a:rPr lang="en-US" dirty="0" err="1"/>
              <a:t>min_samples_split</a:t>
            </a:r>
            <a:r>
              <a:rPr lang="en-US" dirty="0"/>
              <a:t> → 2, 5</a:t>
            </a:r>
          </a:p>
          <a:p>
            <a:r>
              <a:rPr lang="en-US" dirty="0"/>
              <a:t>Best parameters:</a:t>
            </a:r>
            <a:br>
              <a:rPr lang="en-US" dirty="0"/>
            </a:br>
            <a:r>
              <a:rPr lang="en-US" b="1" dirty="0"/>
              <a:t>{</a:t>
            </a:r>
            <a:r>
              <a:rPr lang="en-US" b="1" dirty="0" err="1"/>
              <a:t>max_depth</a:t>
            </a:r>
            <a:r>
              <a:rPr lang="en-US" b="1" dirty="0"/>
              <a:t>: 10, </a:t>
            </a:r>
            <a:r>
              <a:rPr lang="en-US" b="1" dirty="0" err="1"/>
              <a:t>min_samples_split</a:t>
            </a:r>
            <a:r>
              <a:rPr lang="en-US" b="1" dirty="0"/>
              <a:t>: 2, </a:t>
            </a:r>
            <a:r>
              <a:rPr lang="en-US" b="1" dirty="0" err="1"/>
              <a:t>n_estimators</a:t>
            </a:r>
            <a:r>
              <a:rPr lang="en-US" b="1" dirty="0"/>
              <a:t>: 200}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58DE3C-276F-7647-0B35-4771E7E4C4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4128" y="2427972"/>
            <a:ext cx="4253565" cy="222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707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1BF5E-DABC-9649-B569-38DF26986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 Metrics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4B8746-D596-4816-B05E-6C919C3ECEFE}"/>
              </a:ext>
            </a:extLst>
          </p:cNvPr>
          <p:cNvSpPr txBox="1"/>
          <p:nvPr/>
        </p:nvSpPr>
        <p:spPr>
          <a:xfrm>
            <a:off x="1451579" y="2242686"/>
            <a:ext cx="1043562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Performance on Test Data</a:t>
            </a:r>
          </a:p>
          <a:p>
            <a:r>
              <a:rPr lang="en-US" b="1" dirty="0"/>
              <a:t>Mean Absolute Error (MAE): 80.05</a:t>
            </a:r>
            <a:endParaRPr lang="en-US" dirty="0"/>
          </a:p>
          <a:p>
            <a:r>
              <a:rPr lang="en-US" b="1" dirty="0"/>
              <a:t>RMSE: 99.75</a:t>
            </a:r>
            <a:endParaRPr lang="en-US" dirty="0"/>
          </a:p>
          <a:p>
            <a:r>
              <a:rPr lang="en-US" b="1" dirty="0"/>
              <a:t>MAE % of Mean Sales: 58.79%</a:t>
            </a:r>
            <a:endParaRPr lang="en-US" dirty="0"/>
          </a:p>
          <a:p>
            <a:r>
              <a:rPr lang="en-US" dirty="0"/>
              <a:t>Indicates:</a:t>
            </a:r>
          </a:p>
          <a:p>
            <a:pPr lvl="1"/>
            <a:r>
              <a:rPr lang="en-US" dirty="0"/>
              <a:t>Model captures general patterns</a:t>
            </a:r>
          </a:p>
          <a:p>
            <a:pPr lvl="1"/>
            <a:r>
              <a:rPr lang="en-US" dirty="0"/>
              <a:t>But retail sales data is highly volatile</a:t>
            </a:r>
          </a:p>
          <a:p>
            <a:pPr lvl="1"/>
            <a:r>
              <a:rPr lang="en-US" dirty="0"/>
              <a:t>Accuracy can be improved with additional features (weather, category, prices, seasonality)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640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4111E-327E-B9F4-CA5F-D5091C693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Actual vs Predicted Sales Chart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055A57-F1ED-91A7-0655-DC216BB7D0E8}"/>
              </a:ext>
            </a:extLst>
          </p:cNvPr>
          <p:cNvSpPr txBox="1"/>
          <p:nvPr/>
        </p:nvSpPr>
        <p:spPr>
          <a:xfrm>
            <a:off x="1299411" y="2127183"/>
            <a:ext cx="105685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Actual vs Predicted Sales (First 100 Test Points)</a:t>
            </a:r>
            <a:endParaRPr lang="en-US" dirty="0"/>
          </a:p>
          <a:p>
            <a:r>
              <a:rPr lang="en-US" dirty="0"/>
              <a:t>Blue line: </a:t>
            </a:r>
            <a:r>
              <a:rPr lang="en-US" b="1" dirty="0"/>
              <a:t>Actual sales</a:t>
            </a:r>
            <a:endParaRPr lang="en-US" dirty="0"/>
          </a:p>
          <a:p>
            <a:r>
              <a:rPr lang="en-US" dirty="0"/>
              <a:t>Red line: </a:t>
            </a:r>
            <a:r>
              <a:rPr lang="en-US" b="1" dirty="0"/>
              <a:t>Model predictions</a:t>
            </a:r>
            <a:endParaRPr lang="en-US" dirty="0"/>
          </a:p>
          <a:p>
            <a:r>
              <a:rPr lang="en-US" dirty="0"/>
              <a:t>Shows the model follows general sales trend but misses sharp spikes</a:t>
            </a:r>
          </a:p>
          <a:p>
            <a:r>
              <a:rPr lang="en-US" dirty="0"/>
              <a:t>Highlights need for more robust time-series models (LSTM/Prophet)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06666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4F4D41-822D-40F2-A7AC-E4E6CB36CA7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5A59D56-2157-4202-9D02-F44E447A24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42</TotalTime>
  <Words>650</Words>
  <Application>Microsoft Office PowerPoint</Application>
  <PresentationFormat>Widescreen</PresentationFormat>
  <Paragraphs>83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Gill Sans MT</vt:lpstr>
      <vt:lpstr>Gallery</vt:lpstr>
      <vt:lpstr>Smart Stock: Inventory Optimization for Retail Stores</vt:lpstr>
      <vt:lpstr>Dataset &amp; Project Overview</vt:lpstr>
      <vt:lpstr>Technologies, Libraries &amp; Models Used</vt:lpstr>
      <vt:lpstr>Train the model</vt:lpstr>
      <vt:lpstr>Machine Learning Model Used</vt:lpstr>
      <vt:lpstr>Data Preprocessing Steps</vt:lpstr>
      <vt:lpstr>Model Training Approach</vt:lpstr>
      <vt:lpstr>Model Evaluation Metrics</vt:lpstr>
      <vt:lpstr>Actual vs Predicted Sales Chart</vt:lpstr>
      <vt:lpstr>Feature Importance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SAHITHYA KEDALA</dc:creator>
  <cp:lastModifiedBy>SAHITHYA KEDALA</cp:lastModifiedBy>
  <cp:revision>1</cp:revision>
  <dcterms:created xsi:type="dcterms:W3CDTF">2025-11-20T13:39:44Z</dcterms:created>
  <dcterms:modified xsi:type="dcterms:W3CDTF">2025-11-20T14:22:42Z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